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77" r:id="rId2"/>
    <p:sldId id="280" r:id="rId3"/>
    <p:sldId id="279" r:id="rId4"/>
    <p:sldId id="281" r:id="rId5"/>
    <p:sldId id="282" r:id="rId6"/>
    <p:sldId id="283" r:id="rId7"/>
    <p:sldId id="287" r:id="rId8"/>
    <p:sldId id="288" r:id="rId9"/>
    <p:sldId id="289" r:id="rId10"/>
    <p:sldId id="291" r:id="rId11"/>
    <p:sldId id="292" r:id="rId12"/>
    <p:sldId id="286" r:id="rId13"/>
    <p:sldId id="285" r:id="rId14"/>
    <p:sldId id="284" r:id="rId1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48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951679117033449"/>
          <c:y val="0.19867661878490789"/>
          <c:w val="0.57525954226135934"/>
          <c:h val="0.64318877710785072"/>
        </c:manualLayout>
      </c:layout>
      <c:radarChart>
        <c:radarStyle val="marker"/>
        <c:varyColors val="0"/>
        <c:ser>
          <c:idx val="0"/>
          <c:order val="0"/>
          <c:tx>
            <c:strRef>
              <c:f>Лист1!$B$4</c:f>
              <c:strCache>
                <c:ptCount val="1"/>
                <c:pt idx="0">
                  <c:v>1-й год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Лист1!$A$5:$A$22</c:f>
              <c:strCache>
                <c:ptCount val="18"/>
                <c:pt idx="0">
                  <c:v>Эмпатийность и социорефлексия</c:v>
                </c:pt>
                <c:pt idx="1">
                  <c:v>Самоорганизация</c:v>
                </c:pt>
                <c:pt idx="2">
                  <c:v>Общая культура</c:v>
                </c:pt>
                <c:pt idx="3">
                  <c:v>Умение ставить цели и задачи в соответствии с возрастными и индивидуальными особенностями обучающихся</c:v>
                </c:pt>
                <c:pt idx="4">
                  <c:v>Умение перевести тему урока в педагогическую задачу</c:v>
                </c:pt>
                <c:pt idx="5">
                  <c:v>Умение вовлечь обучающихся в процесс формулирования целей и задач</c:v>
                </c:pt>
                <c:pt idx="6">
                  <c:v>Умение создавать ситуации, обеспечивающие успех в учебной деятельности</c:v>
                </c:pt>
                <c:pt idx="7">
                  <c:v>Умение создавать условия, обеспечения позитивной мотивации обучающихся</c:v>
                </c:pt>
                <c:pt idx="8">
                  <c:v>Умение создавать условия для самомотивирования обучающихся</c:v>
                </c:pt>
                <c:pt idx="9">
                  <c:v>Компетентность в методах преподавания</c:v>
                </c:pt>
                <c:pt idx="10">
                  <c:v>Компетентность в предмете преподавания</c:v>
                </c:pt>
                <c:pt idx="11">
                  <c:v>Компетентность в субъективных условиях деятельности</c:v>
                </c:pt>
                <c:pt idx="12">
                  <c:v>Умение выбрать и реализовать типовые образовательные программы</c:v>
                </c:pt>
                <c:pt idx="13">
                  <c:v>Умение разработать собственную программу, методические и дидактические материалы</c:v>
                </c:pt>
                <c:pt idx="14">
                  <c:v>Умение принимать решения в педагогических ситуациях</c:v>
                </c:pt>
                <c:pt idx="15">
                  <c:v>Умение устанавливать субъект-субъектные отношения</c:v>
                </c:pt>
                <c:pt idx="16">
                  <c:v>Умение организовать учебную деятельность обучающихся</c:v>
                </c:pt>
                <c:pt idx="17">
                  <c:v>Умение реализовать педагогическое оценивание</c:v>
                </c:pt>
              </c:strCache>
            </c:strRef>
          </c:cat>
          <c:val>
            <c:numRef>
              <c:f>Лист1!$B$5:$B$22</c:f>
              <c:numCache>
                <c:formatCode>General</c:formatCode>
                <c:ptCount val="18"/>
                <c:pt idx="0">
                  <c:v>3.83</c:v>
                </c:pt>
                <c:pt idx="1">
                  <c:v>3.67</c:v>
                </c:pt>
                <c:pt idx="2">
                  <c:v>3.73</c:v>
                </c:pt>
                <c:pt idx="3">
                  <c:v>4</c:v>
                </c:pt>
                <c:pt idx="4">
                  <c:v>4.26</c:v>
                </c:pt>
                <c:pt idx="5">
                  <c:v>4.2</c:v>
                </c:pt>
                <c:pt idx="6">
                  <c:v>4.1500000000000004</c:v>
                </c:pt>
                <c:pt idx="7">
                  <c:v>4</c:v>
                </c:pt>
                <c:pt idx="8">
                  <c:v>4.4000000000000004</c:v>
                </c:pt>
                <c:pt idx="9">
                  <c:v>3.9</c:v>
                </c:pt>
                <c:pt idx="10">
                  <c:v>3.7</c:v>
                </c:pt>
                <c:pt idx="11">
                  <c:v>3.8</c:v>
                </c:pt>
                <c:pt idx="12">
                  <c:v>2.6</c:v>
                </c:pt>
                <c:pt idx="13">
                  <c:v>3.9</c:v>
                </c:pt>
                <c:pt idx="14">
                  <c:v>3.3</c:v>
                </c:pt>
                <c:pt idx="15">
                  <c:v>3.4</c:v>
                </c:pt>
                <c:pt idx="16">
                  <c:v>3.9</c:v>
                </c:pt>
                <c:pt idx="17">
                  <c:v>3.43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B5A-4BBC-BAD4-1E8DE6E96349}"/>
            </c:ext>
          </c:extLst>
        </c:ser>
        <c:ser>
          <c:idx val="1"/>
          <c:order val="1"/>
          <c:tx>
            <c:strRef>
              <c:f>Лист1!$C$4</c:f>
              <c:strCache>
                <c:ptCount val="1"/>
                <c:pt idx="0">
                  <c:v>2-й год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Лист1!$A$5:$A$22</c:f>
              <c:strCache>
                <c:ptCount val="18"/>
                <c:pt idx="0">
                  <c:v>Эмпатийность и социорефлексия</c:v>
                </c:pt>
                <c:pt idx="1">
                  <c:v>Самоорганизация</c:v>
                </c:pt>
                <c:pt idx="2">
                  <c:v>Общая культура</c:v>
                </c:pt>
                <c:pt idx="3">
                  <c:v>Умение ставить цели и задачи в соответствии с возрастными и индивидуальными особенностями обучающихся</c:v>
                </c:pt>
                <c:pt idx="4">
                  <c:v>Умение перевести тему урока в педагогическую задачу</c:v>
                </c:pt>
                <c:pt idx="5">
                  <c:v>Умение вовлечь обучающихся в процесс формулирования целей и задач</c:v>
                </c:pt>
                <c:pt idx="6">
                  <c:v>Умение создавать ситуации, обеспечивающие успех в учебной деятельности</c:v>
                </c:pt>
                <c:pt idx="7">
                  <c:v>Умение создавать условия, обеспечения позитивной мотивации обучающихся</c:v>
                </c:pt>
                <c:pt idx="8">
                  <c:v>Умение создавать условия для самомотивирования обучающихся</c:v>
                </c:pt>
                <c:pt idx="9">
                  <c:v>Компетентность в методах преподавания</c:v>
                </c:pt>
                <c:pt idx="10">
                  <c:v>Компетентность в предмете преподавания</c:v>
                </c:pt>
                <c:pt idx="11">
                  <c:v>Компетентность в субъективных условиях деятельности</c:v>
                </c:pt>
                <c:pt idx="12">
                  <c:v>Умение выбрать и реализовать типовые образовательные программы</c:v>
                </c:pt>
                <c:pt idx="13">
                  <c:v>Умение разработать собственную программу, методические и дидактические материалы</c:v>
                </c:pt>
                <c:pt idx="14">
                  <c:v>Умение принимать решения в педагогических ситуациях</c:v>
                </c:pt>
                <c:pt idx="15">
                  <c:v>Умение устанавливать субъект-субъектные отношения</c:v>
                </c:pt>
                <c:pt idx="16">
                  <c:v>Умение организовать учебную деятельность обучающихся</c:v>
                </c:pt>
                <c:pt idx="17">
                  <c:v>Умение реализовать педагогическое оценивание</c:v>
                </c:pt>
              </c:strCache>
            </c:strRef>
          </c:cat>
          <c:val>
            <c:numRef>
              <c:f>Лист1!$C$5:$C$22</c:f>
              <c:numCache>
                <c:formatCode>General</c:formatCode>
                <c:ptCount val="18"/>
                <c:pt idx="0">
                  <c:v>4.5999999999999996</c:v>
                </c:pt>
                <c:pt idx="1">
                  <c:v>4.2</c:v>
                </c:pt>
                <c:pt idx="2">
                  <c:v>4.3</c:v>
                </c:pt>
                <c:pt idx="3">
                  <c:v>4.5999999999999996</c:v>
                </c:pt>
                <c:pt idx="4">
                  <c:v>4.4000000000000004</c:v>
                </c:pt>
                <c:pt idx="5">
                  <c:v>4.4000000000000004</c:v>
                </c:pt>
                <c:pt idx="6">
                  <c:v>4.5</c:v>
                </c:pt>
                <c:pt idx="7">
                  <c:v>4.2</c:v>
                </c:pt>
                <c:pt idx="8">
                  <c:v>4.5</c:v>
                </c:pt>
                <c:pt idx="9">
                  <c:v>4.3</c:v>
                </c:pt>
                <c:pt idx="10">
                  <c:v>4.4400000000000004</c:v>
                </c:pt>
                <c:pt idx="11">
                  <c:v>4.2</c:v>
                </c:pt>
                <c:pt idx="12">
                  <c:v>4.4000000000000004</c:v>
                </c:pt>
                <c:pt idx="13">
                  <c:v>4.4000000000000004</c:v>
                </c:pt>
                <c:pt idx="14">
                  <c:v>4.2</c:v>
                </c:pt>
                <c:pt idx="15">
                  <c:v>4.5999999999999996</c:v>
                </c:pt>
                <c:pt idx="16">
                  <c:v>4.2</c:v>
                </c:pt>
                <c:pt idx="17">
                  <c:v>4.0999999999999996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B5A-4BBC-BAD4-1E8DE6E96349}"/>
            </c:ext>
          </c:extLst>
        </c:ser>
        <c:ser>
          <c:idx val="2"/>
          <c:order val="2"/>
          <c:tx>
            <c:strRef>
              <c:f>Лист1!$D$4</c:f>
              <c:strCache>
                <c:ptCount val="1"/>
                <c:pt idx="0">
                  <c:v>3-й год</c:v>
                </c:pt>
              </c:strCache>
            </c:strRef>
          </c:tx>
          <c:spPr>
            <a:ln w="28575" cap="sq">
              <a:solidFill>
                <a:srgbClr val="0070C0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Лист1!$A$5:$A$22</c:f>
              <c:strCache>
                <c:ptCount val="18"/>
                <c:pt idx="0">
                  <c:v>Эмпатийность и социорефлексия</c:v>
                </c:pt>
                <c:pt idx="1">
                  <c:v>Самоорганизация</c:v>
                </c:pt>
                <c:pt idx="2">
                  <c:v>Общая культура</c:v>
                </c:pt>
                <c:pt idx="3">
                  <c:v>Умение ставить цели и задачи в соответствии с возрастными и индивидуальными особенностями обучающихся</c:v>
                </c:pt>
                <c:pt idx="4">
                  <c:v>Умение перевести тему урока в педагогическую задачу</c:v>
                </c:pt>
                <c:pt idx="5">
                  <c:v>Умение вовлечь обучающихся в процесс формулирования целей и задач</c:v>
                </c:pt>
                <c:pt idx="6">
                  <c:v>Умение создавать ситуации, обеспечивающие успех в учебной деятельности</c:v>
                </c:pt>
                <c:pt idx="7">
                  <c:v>Умение создавать условия, обеспечения позитивной мотивации обучающихся</c:v>
                </c:pt>
                <c:pt idx="8">
                  <c:v>Умение создавать условия для самомотивирования обучающихся</c:v>
                </c:pt>
                <c:pt idx="9">
                  <c:v>Компетентность в методах преподавания</c:v>
                </c:pt>
                <c:pt idx="10">
                  <c:v>Компетентность в предмете преподавания</c:v>
                </c:pt>
                <c:pt idx="11">
                  <c:v>Компетентность в субъективных условиях деятельности</c:v>
                </c:pt>
                <c:pt idx="12">
                  <c:v>Умение выбрать и реализовать типовые образовательные программы</c:v>
                </c:pt>
                <c:pt idx="13">
                  <c:v>Умение разработать собственную программу, методические и дидактические материалы</c:v>
                </c:pt>
                <c:pt idx="14">
                  <c:v>Умение принимать решения в педагогических ситуациях</c:v>
                </c:pt>
                <c:pt idx="15">
                  <c:v>Умение устанавливать субъект-субъектные отношения</c:v>
                </c:pt>
                <c:pt idx="16">
                  <c:v>Умение организовать учебную деятельность обучающихся</c:v>
                </c:pt>
                <c:pt idx="17">
                  <c:v>Умение реализовать педагогическое оценивание</c:v>
                </c:pt>
              </c:strCache>
            </c:strRef>
          </c:cat>
          <c:val>
            <c:numRef>
              <c:f>Лист1!$D$5:$D$22</c:f>
              <c:numCache>
                <c:formatCode>General</c:formatCode>
                <c:ptCount val="18"/>
                <c:pt idx="0">
                  <c:v>4.7</c:v>
                </c:pt>
                <c:pt idx="1">
                  <c:v>4.4000000000000004</c:v>
                </c:pt>
                <c:pt idx="2">
                  <c:v>4.75</c:v>
                </c:pt>
                <c:pt idx="3">
                  <c:v>4.7</c:v>
                </c:pt>
                <c:pt idx="4">
                  <c:v>4.5999999999999996</c:v>
                </c:pt>
                <c:pt idx="5">
                  <c:v>4.7</c:v>
                </c:pt>
                <c:pt idx="6">
                  <c:v>4.6500000000000004</c:v>
                </c:pt>
                <c:pt idx="7">
                  <c:v>4.5</c:v>
                </c:pt>
                <c:pt idx="8">
                  <c:v>4.7</c:v>
                </c:pt>
                <c:pt idx="9">
                  <c:v>4.5</c:v>
                </c:pt>
                <c:pt idx="10">
                  <c:v>4.8</c:v>
                </c:pt>
                <c:pt idx="11">
                  <c:v>4.3</c:v>
                </c:pt>
                <c:pt idx="12">
                  <c:v>4.8</c:v>
                </c:pt>
                <c:pt idx="13">
                  <c:v>4.5</c:v>
                </c:pt>
                <c:pt idx="14">
                  <c:v>4.5999999999999996</c:v>
                </c:pt>
                <c:pt idx="15">
                  <c:v>4.8</c:v>
                </c:pt>
                <c:pt idx="16">
                  <c:v>4.5999999999999996</c:v>
                </c:pt>
                <c:pt idx="17">
                  <c:v>4.5999999999999996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B5A-4BBC-BAD4-1E8DE6E963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548096"/>
        <c:axId val="66515456"/>
      </c:radarChart>
      <c:catAx>
        <c:axId val="92548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515456"/>
        <c:crosses val="autoZero"/>
        <c:auto val="1"/>
        <c:lblAlgn val="ctr"/>
        <c:lblOffset val="100"/>
        <c:noMultiLvlLbl val="0"/>
      </c:catAx>
      <c:valAx>
        <c:axId val="66515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2548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1621565652917241"/>
          <c:y val="0.89144790541118302"/>
          <c:w val="0.77674165041296439"/>
          <c:h val="9.61323567136449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6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7838699264023075E-2"/>
          <c:y val="0.20327002807768835"/>
          <c:w val="0.49532232350399785"/>
          <c:h val="0.712477111942124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Определение темы предметного проекта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7.9932682025857876E-2"/>
                  <c:y val="-0.166375862993135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4625619714202388E-2"/>
                  <c:y val="1.29749182660132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2511422183338197E-2"/>
                  <c:y val="-7.0705615578386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самостоятельно выбирают тему предметного проекта</c:v>
                </c:pt>
                <c:pt idx="1">
                  <c:v>выбирают тему с помощью взрослых </c:v>
                </c:pt>
                <c:pt idx="2">
                  <c:v>выполняют по заданию учителя 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0.42</c:v>
                </c:pt>
                <c:pt idx="1">
                  <c:v>0.37</c:v>
                </c:pt>
                <c:pt idx="2">
                  <c:v>0.21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939790757001837"/>
          <c:y val="2.1976724808354633E-2"/>
          <c:w val="0.3246874696218528"/>
          <c:h val="0.95563056125077017"/>
        </c:manualLayout>
      </c:layout>
      <c:overlay val="0"/>
      <c:txPr>
        <a:bodyPr/>
        <a:lstStyle/>
        <a:p>
          <a:pPr>
            <a:defRPr sz="12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ln w="28575"/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819041931848849E-2"/>
          <c:y val="0.26677109572859248"/>
          <c:w val="0.50583657587548636"/>
          <c:h val="0.504007371418998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Определение роли в команде по выполнению группового проекта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8.0429729269952371E-2"/>
                  <c:y val="-0.140238663020444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396586711383299E-2"/>
                  <c:y val="-3.16772364246017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6604209196072716E-3"/>
                  <c:y val="-8.7832578392708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инициировать собственную роль в команде</c:v>
                </c:pt>
                <c:pt idx="1">
                  <c:v>делать выбор роли в процессе распределения ролей в команде</c:v>
                </c:pt>
                <c:pt idx="2">
                  <c:v>выполнять роль, заданную учителем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0.41</c:v>
                </c:pt>
                <c:pt idx="1">
                  <c:v>0.3</c:v>
                </c:pt>
                <c:pt idx="2">
                  <c:v>0.23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670505856492134"/>
          <c:y val="4.212910583631297E-2"/>
          <c:w val="0.33738832549961967"/>
          <c:h val="0.85708844142034102"/>
        </c:manualLayout>
      </c:layout>
      <c:overlay val="0"/>
      <c:txPr>
        <a:bodyPr/>
        <a:lstStyle/>
        <a:p>
          <a:pPr>
            <a:defRPr sz="12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06158-5385-47C2-99D5-02E6C259CDC1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3AE0A-9074-4A53-815E-C059E0ACD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183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02C2E2-D3E1-40AB-98C0-36772EF13543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01D8E-C15F-4633-86F1-6CE23AB17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682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yberleninka.ru/article/n/rol-vizualizatsii-v-shkolnom-obrazovanii/viewer" TargetMode="External"/><Relationship Id="rId2" Type="http://schemas.openxmlformats.org/officeDocument/2006/relationships/hyperlink" Target="https://sanatel.kz/paper_data_visualization.htm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semantica.in/blog/chto-takoe-infografika.html" TargetMode="External"/><Relationship Id="rId5" Type="http://schemas.openxmlformats.org/officeDocument/2006/relationships/hyperlink" Target="https://zen.yandex.ru/media/id/5b6c565601d26900aaf7ae58/chto-takoe-infografika-5c92011731b85a00b30965d0" TargetMode="External"/><Relationship Id="rId4" Type="http://schemas.openxmlformats.org/officeDocument/2006/relationships/hyperlink" Target="https://yandex.ru/images/search?text=%D0%B2%D0%B8%D0%B7%D1%83%D0%B0%D0%BB%D0%B8%D0%B7%D0%B0%D1%86%D0%B8%D1%8F%20%D0%B2%20%D0%BE%D0%B1%D1%80%D0%B0%D0%B7%D0%BE%D0%B2%D0%B0%D0%BD%D0%B8%D0%B8%20%D0%BA%D0%B0%D0%BA%20%D1%81%D0%BF%D0%BE%D1%81%D0%BE%D0%B1&amp;stype=image&amp;lr=55&amp;source=wiz&amp;pos=2&amp;img_url=https://sun9-6.userapi.com/c857628/v857628930/127210/9KXwglQYXWo.jpg&amp;rpt=simag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131839" y="188640"/>
            <a:ext cx="5616625" cy="2016224"/>
          </a:xfrm>
        </p:spPr>
        <p:txBody>
          <a:bodyPr/>
          <a:lstStyle/>
          <a:p>
            <a:pPr marL="45720" indent="0">
              <a:buNone/>
            </a:pPr>
            <a:r>
              <a:rPr lang="ru-RU" sz="2000" dirty="0">
                <a:solidFill>
                  <a:srgbClr val="C00000"/>
                </a:solidFill>
              </a:rPr>
              <a:t>«Процесс визуализации – это свертывание мыслительных содержаний в наглядный образ: будучи воспринятым образ может служить опорой мыслительных и практических действий</a:t>
            </a:r>
            <a:r>
              <a:rPr lang="ru-RU" sz="2000" dirty="0" smtClean="0">
                <a:solidFill>
                  <a:srgbClr val="C00000"/>
                </a:solidFill>
              </a:rPr>
              <a:t>» 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                                            Вербицкий </a:t>
            </a:r>
            <a:r>
              <a:rPr lang="ru-RU" sz="2000" dirty="0">
                <a:solidFill>
                  <a:srgbClr val="C00000"/>
                </a:solidFill>
              </a:rPr>
              <a:t>А.А</a:t>
            </a:r>
            <a:r>
              <a:rPr lang="ru-RU" sz="2000" dirty="0" smtClean="0">
                <a:solidFill>
                  <a:srgbClr val="C00000"/>
                </a:solidFill>
              </a:rPr>
              <a:t>.</a:t>
            </a:r>
            <a:endParaRPr lang="ru-RU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half" idx="2"/>
          </p:nvPr>
        </p:nvSpPr>
        <p:spPr>
          <a:xfrm>
            <a:off x="3491880" y="5517232"/>
            <a:ext cx="5256583" cy="1008112"/>
          </a:xfrm>
        </p:spPr>
        <p:txBody>
          <a:bodyPr>
            <a:noAutofit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i="1" dirty="0" err="1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Батюкова</a:t>
            </a:r>
            <a:r>
              <a:rPr lang="ru-RU" sz="1800" b="1" i="1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Екатерина Ивановна, </a:t>
            </a:r>
            <a:endParaRPr lang="ru-RU" sz="1800" b="1" i="1" dirty="0" smtClean="0">
              <a:ln w="10541" cmpd="sng">
                <a:solidFill>
                  <a:srgbClr val="4E67C8">
                    <a:shade val="88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1800" b="1" i="1" dirty="0" smtClean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Методист МАУ ИМЦ города Тюмени</a:t>
            </a:r>
            <a:endParaRPr lang="ru-RU" sz="1800" b="1" i="1" dirty="0">
              <a:ln w="10541" cmpd="sng">
                <a:solidFill>
                  <a:srgbClr val="4E67C8">
                    <a:shade val="88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ru-RU" sz="1800" b="1" dirty="0">
              <a:ln w="10541" cmpd="sng">
                <a:solidFill>
                  <a:srgbClr val="4E67C8">
                    <a:shade val="88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</a:endParaRPr>
          </a:p>
          <a:p>
            <a:endParaRPr lang="ru-RU" sz="1800" b="1" i="1" dirty="0">
              <a:ln w="10541" cmpd="sng">
                <a:solidFill>
                  <a:srgbClr val="4E67C8">
                    <a:shade val="88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2492896"/>
            <a:ext cx="8856984" cy="216024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СПОСОБЫ ВИЗУАЛИЗАЦИИ 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РЕЗУЛЬТАТОВ ОБРАЗОВАТЕЛЬНОЙ ДЕЯТЕЛЬНОСТИ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ctr"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ПРОФЕССИОНАЛЬНО-ЛИЧНОСТНОГО РАЗВИТИЯ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ПЕДАГОГА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708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339752" y="188640"/>
            <a:ext cx="5112568" cy="432048"/>
          </a:xfrm>
        </p:spPr>
        <p:txBody>
          <a:bodyPr/>
          <a:lstStyle/>
          <a:p>
            <a:r>
              <a:rPr lang="ru-RU" sz="18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МЕТОДИЧЕСКАЯ СИСТЕМА УЧИТЕЛЯ</a:t>
            </a:r>
            <a:endParaRPr lang="ru-RU" sz="18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3528" y="4221088"/>
            <a:ext cx="8640960" cy="2520280"/>
          </a:xfrm>
        </p:spPr>
        <p:txBody>
          <a:bodyPr/>
          <a:lstStyle/>
          <a:p>
            <a:pPr marL="0" indent="0" algn="l">
              <a:buNone/>
            </a:pPr>
            <a:r>
              <a:rPr lang="ru-RU" sz="18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ЗАДАЧА:</a:t>
            </a:r>
            <a:br>
              <a:rPr lang="ru-RU" sz="18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оценить совокупность используемых методических средств реализации образовательной деятельности в контексте формирования </a:t>
            </a:r>
            <a:b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обучающихся УУД;</a:t>
            </a:r>
            <a:b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апробировать новые методические средства и адекватные им инструменты оценки образовательных результатов  обучающихся</a:t>
            </a:r>
            <a:b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</a:t>
            </a:r>
            <a:r>
              <a:rPr lang="ru-RU" sz="1800" i="1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800" i="1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Из методических продуктов,         </a:t>
            </a:r>
            <a:br>
              <a:rPr lang="ru-RU" sz="1800" i="1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i="1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созданных  участниками           </a:t>
            </a:r>
            <a:br>
              <a:rPr lang="ru-RU" sz="1800" i="1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i="1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</a:t>
            </a:r>
            <a:r>
              <a:rPr lang="ru-RU" sz="1800" i="1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городской </a:t>
            </a:r>
            <a:r>
              <a:rPr lang="ru-RU" sz="1800" i="1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рабочей группы)</a:t>
            </a:r>
            <a:br>
              <a:rPr lang="ru-RU" sz="1800" i="1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Объект 6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92696"/>
            <a:ext cx="4179888" cy="3456384"/>
          </a:xfrm>
          <a:prstGeom prst="rect">
            <a:avLst/>
          </a:prstGeom>
          <a:noFill/>
        </p:spPr>
      </p:pic>
      <p:pic>
        <p:nvPicPr>
          <p:cNvPr id="8" name="Объект 7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92696"/>
            <a:ext cx="4176464" cy="3384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8089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95536" y="188640"/>
            <a:ext cx="4176464" cy="648072"/>
          </a:xfrm>
        </p:spPr>
        <p:txBody>
          <a:bodyPr/>
          <a:lstStyle/>
          <a:p>
            <a:r>
              <a:rPr lang="ru-RU" sz="18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РЕЗУЛЬТАТИВНОСТЬ </a:t>
            </a:r>
          </a:p>
          <a:p>
            <a:r>
              <a:rPr lang="ru-RU" sz="18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ВНЕУРОЧНОЙ ДЕЯТЕЛЬНОСТИ</a:t>
            </a:r>
            <a:endParaRPr lang="ru-RU" sz="18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647302" y="116632"/>
            <a:ext cx="4101162" cy="720080"/>
          </a:xfrm>
        </p:spPr>
        <p:txBody>
          <a:bodyPr/>
          <a:lstStyle/>
          <a:p>
            <a:r>
              <a:rPr lang="ru-RU" sz="18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ПУБЛИКАЦИИ МАТЕРИАЛОВ </a:t>
            </a:r>
          </a:p>
          <a:p>
            <a:r>
              <a:rPr lang="ru-RU" sz="18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ОПЫТА </a:t>
            </a:r>
            <a:endParaRPr lang="ru-RU" sz="18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3528" y="3861048"/>
            <a:ext cx="8568951" cy="2880320"/>
          </a:xfrm>
        </p:spPr>
        <p:txBody>
          <a:bodyPr/>
          <a:lstStyle/>
          <a:p>
            <a:pPr marL="0" indent="0" algn="l">
              <a:buNone/>
            </a:pPr>
            <a:r>
              <a:rPr lang="ru-RU" sz="18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  <a:br>
              <a:rPr lang="ru-RU" sz="18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Апробировать новые подходы к повышению мотивации профессионального самоопределения в классах естественно-научного профиля.</a:t>
            </a:r>
            <a:b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Обобщить опыт апробации результатов профессиональной деятельности  в форме публикации материалов в периодических изданиях и ресурсах сети Интернет</a:t>
            </a:r>
            <a:b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</a:t>
            </a:r>
            <a:r>
              <a:rPr lang="ru-RU" sz="1800" i="1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800" i="1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Из методических продуктов,         </a:t>
            </a:r>
            <a:br>
              <a:rPr lang="ru-RU" sz="1800" i="1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i="1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созданных  участниками           </a:t>
            </a:r>
            <a:br>
              <a:rPr lang="ru-RU" sz="1800" i="1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i="1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городской рабочей группы)</a:t>
            </a:r>
            <a:br>
              <a:rPr lang="ru-RU" sz="1800" i="1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Объект 6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4032447" cy="2952328"/>
          </a:xfrm>
          <a:prstGeom prst="rect">
            <a:avLst/>
          </a:prstGeom>
          <a:noFill/>
        </p:spPr>
      </p:pic>
      <p:pic>
        <p:nvPicPr>
          <p:cNvPr id="8" name="Объект 7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6712"/>
            <a:ext cx="4103687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0214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40960" cy="6311386"/>
          </a:xfrm>
        </p:spPr>
        <p:txBody>
          <a:bodyPr/>
          <a:lstStyle/>
          <a:p>
            <a:pPr marL="0" indent="0" algn="l">
              <a:buNone/>
            </a:pP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АЛГОРИТМ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СОЗДАНИЯ ИНФОГРАФИКИ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Сбор и анализ информации/данных в заданном контексте (в рамках проблемы, на разрешение которой направлена деятельность, или конкретной профессиональной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требующей решения, или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темы методической 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работы/направления педагогического поиска).</a:t>
            </a:r>
            <a:b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Интерпретация результатов проблемно-ориентированного анализа, формулирование выводов.</a:t>
            </a:r>
            <a:b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Составление перечня объектов, которые предстоит визуализировать.</a:t>
            </a:r>
            <a:b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Установление причинно-следственных связей между ними.</a:t>
            </a:r>
            <a:b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Обдумывание дизайна, который обеспечит оптимальный эффект от восприятия визуализируемой 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информации. </a:t>
            </a:r>
            <a:b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 способов визуализации, сервисов и/или программ для создания графического изображения.</a:t>
            </a:r>
            <a:b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593424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6408712"/>
          </a:xfrm>
        </p:spPr>
        <p:txBody>
          <a:bodyPr/>
          <a:lstStyle/>
          <a:p>
            <a:pPr marL="0" lvl="0" indent="0" algn="l">
              <a:buNone/>
            </a:pP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СЕРВИСЫ И ПРОГРАММЫ </a:t>
            </a:r>
            <a:b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ДЛЯ СОЗДАНИЯ ИНФОГРАФИКИ</a:t>
            </a:r>
            <a:b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sz="1800" i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Piktochart.com</a:t>
            </a:r>
            <a:r>
              <a:rPr lang="ru-RU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сервис, трансформирующий информацию в визуальные истории. Является самым легким в использовании. Из преимуществ – функция автономной настройки </a:t>
            </a:r>
            <a:r>
              <a:rPr lang="ru-RU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инфографики</a:t>
            </a:r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большой выбор тем для дизайна и возможность наложить логотип.</a:t>
            </a:r>
            <a:b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sz="1800" i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Creately.com </a:t>
            </a:r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инструмент, позволяющий легко создавать диаграммы и схемы. Есть возможность выбрать подходящую диаграмму и наложить на нее свои данные, чтобы получилась совершенно новая диаграмма или график.</a:t>
            </a:r>
            <a:b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sz="1800" i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Infogr.am</a:t>
            </a:r>
            <a:r>
              <a:rPr lang="ru-RU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новая программа, активно внедряющая невероятные возможности. Отлично подходит для создания бесплатных диаграмм и </a:t>
            </a:r>
            <a:r>
              <a:rPr lang="ru-RU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инфографики</a:t>
            </a:r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i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Visual.ly</a:t>
            </a:r>
            <a:r>
              <a:rPr lang="ru-RU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сервис, позволяющий генерировать между собой сразу несколько </a:t>
            </a:r>
            <a:r>
              <a:rPr lang="ru-RU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инфографик</a:t>
            </a:r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sz="1800" i="1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Fluxvfx</a:t>
            </a:r>
            <a:r>
              <a:rPr lang="ru-RU" sz="1800" i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инструмент, который позволяет создавать </a:t>
            </a:r>
            <a:r>
              <a:rPr lang="ru-RU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видеоинфографики</a:t>
            </a:r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i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Vizualize.me </a:t>
            </a:r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создает проекты для резюме.</a:t>
            </a:r>
            <a:b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effectLst/>
              </a:rPr>
              <a:t> </a:t>
            </a:r>
            <a:br>
              <a:rPr lang="ru-RU" sz="1600" dirty="0">
                <a:effectLst/>
              </a:rPr>
            </a:b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561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424935" cy="5904656"/>
          </a:xfrm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 marL="0" lvl="0" indent="0" algn="l">
              <a:buNone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ИСТОЧНИКИ ИНФОРМАЦИИ</a:t>
            </a:r>
            <a:b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1600" dirty="0" smtClean="0">
                <a:effectLst/>
              </a:rPr>
              <a:t>Медиа </a:t>
            </a:r>
            <a:r>
              <a:rPr lang="ru-RU" sz="1600" dirty="0" err="1">
                <a:effectLst/>
              </a:rPr>
              <a:t>нетологии</a:t>
            </a:r>
            <a:r>
              <a:rPr lang="ru-RU" sz="1600" dirty="0">
                <a:effectLst/>
              </a:rPr>
              <a:t> </a:t>
            </a:r>
            <a:r>
              <a:rPr lang="ru-RU" sz="1600">
                <a:effectLst/>
              </a:rPr>
              <a:t>11 </a:t>
            </a:r>
            <a:r>
              <a:rPr lang="ru-RU" sz="1600" smtClean="0">
                <a:effectLst/>
              </a:rPr>
              <a:t>способов </a:t>
            </a:r>
            <a:r>
              <a:rPr lang="ru-RU" sz="1600" dirty="0">
                <a:effectLst/>
              </a:rPr>
              <a:t>визуализации. – [Электронный ресурс]: </a:t>
            </a:r>
            <a:br>
              <a:rPr lang="ru-RU" sz="1600" dirty="0">
                <a:effectLst/>
              </a:rPr>
            </a:br>
            <a:r>
              <a:rPr lang="ru-RU" sz="1600" dirty="0">
                <a:effectLst/>
              </a:rPr>
              <a:t>Режим доступа: https://netology.ru/blog/11-pravil-vizualizacii-dannykh </a:t>
            </a: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1600" dirty="0" err="1" smtClean="0">
                <a:effectLst/>
              </a:rPr>
              <a:t>Sanatel</a:t>
            </a:r>
            <a:r>
              <a:rPr lang="en-US" sz="1600" dirty="0" smtClean="0">
                <a:effectLst/>
              </a:rPr>
              <a:t> </a:t>
            </a:r>
            <a:r>
              <a:rPr lang="en-US" sz="1600" dirty="0" err="1">
                <a:effectLst/>
              </a:rPr>
              <a:t>consuiting</a:t>
            </a:r>
            <a:r>
              <a:rPr lang="ru-RU" sz="1600" dirty="0">
                <a:effectLst/>
              </a:rPr>
              <a:t>. Перевод статьи </a:t>
            </a:r>
            <a:r>
              <a:rPr lang="en-US" sz="1600" dirty="0" err="1">
                <a:effectLst/>
              </a:rPr>
              <a:t>VisualHierarchy</a:t>
            </a:r>
            <a:r>
              <a:rPr lang="ru-RU" sz="1600" dirty="0">
                <a:effectLst/>
              </a:rPr>
              <a:t> 15 примеров </a:t>
            </a:r>
            <a:br>
              <a:rPr lang="ru-RU" sz="1600" dirty="0">
                <a:effectLst/>
              </a:rPr>
            </a:br>
            <a:r>
              <a:rPr lang="ru-RU" sz="1600" dirty="0">
                <a:effectLst/>
              </a:rPr>
              <a:t>визуализации данных. – [Электронный ресурс]: Режим доступа: </a:t>
            </a: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1600" u="sng" dirty="0" smtClean="0">
                <a:solidFill>
                  <a:srgbClr val="002060"/>
                </a:solidFill>
                <a:effectLst/>
                <a:hlinkClick r:id="rId2"/>
              </a:rPr>
              <a:t>https</a:t>
            </a:r>
            <a:r>
              <a:rPr lang="ru-RU" sz="1600" u="sng" dirty="0">
                <a:solidFill>
                  <a:srgbClr val="002060"/>
                </a:solidFill>
                <a:effectLst/>
                <a:hlinkClick r:id="rId2"/>
              </a:rPr>
              <a:t>://</a:t>
            </a:r>
            <a:r>
              <a:rPr lang="ru-RU" sz="1600" u="sng" dirty="0" smtClean="0">
                <a:solidFill>
                  <a:srgbClr val="002060"/>
                </a:solidFill>
                <a:effectLst/>
                <a:hlinkClick r:id="rId2"/>
              </a:rPr>
              <a:t>sanatel.kz/paper_data_visualization.htm</a:t>
            </a:r>
            <a:r>
              <a:rPr lang="ru-RU" sz="1600" u="sng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1600" u="sng" dirty="0" smtClean="0">
                <a:solidFill>
                  <a:srgbClr val="002060"/>
                </a:solidFill>
                <a:effectLst/>
              </a:rPr>
            </a:b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1600" u="sng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ru-RU" sz="160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ru-RU" sz="1600" u="sng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cyberleninka.ru/article/n/rol-vizualizatsii-v-shkolnom-obrazovanii/viewer</a:t>
            </a: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1600" u="sng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ru-RU" sz="160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://yandex.ru/images/search?text=%</a:t>
            </a:r>
            <a:r>
              <a:rPr lang="ru-RU" sz="1600" u="sng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D0%B2%D0%B8%D0%B7%D1% 83%D0%B0%D0%BB%D0%B8%D0%B7%D0%B0%D1%86%D0%B8%D1%8F%20%D0%B2%20%D0%BE%D0%B1%D1%80%D0%B0%D0%B7%D0%BE%D0%B2%D0%B0%D0%BD%D0%B8%D0%B8%20%D0%BA%D0%B0%D0%BA%20%D1%81%D0%BF%D0%BE%D1%81%D0%BE%D0%B1&amp;stype= </a:t>
            </a:r>
            <a:r>
              <a:rPr lang="ru-RU" sz="1600" u="sng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image&amp;lr</a:t>
            </a:r>
            <a:r>
              <a:rPr lang="ru-RU" sz="1600" u="sng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=55&amp;source=</a:t>
            </a:r>
            <a:r>
              <a:rPr lang="ru-RU" sz="1600" u="sng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wiz&amp;pos</a:t>
            </a:r>
            <a:r>
              <a:rPr lang="ru-RU" sz="1600" u="sng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=2&amp;img_url=https%3A%2F%2Fsun96.userapi.com%2Fc857628%2Fv857628930%2F127210%2F9KXwglQYXWo.jpg&amp;rpt =</a:t>
            </a:r>
            <a:r>
              <a:rPr lang="ru-RU" sz="1600" u="sng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simage</a:t>
            </a:r>
            <a:r>
              <a:rPr lang="ru-RU" sz="1600" u="sng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u="sng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1600" u="sng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</a:t>
            </a:r>
            <a:r>
              <a:rPr lang="ru-RU" sz="160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://zen.yandex.ru/media/id/5b6c565601d26900aaf7ae58/chto-takoe-infografika-5c92011731b85a00b30965d0</a:t>
            </a: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1600" u="sng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</a:t>
            </a:r>
            <a:r>
              <a:rPr lang="ru-RU" sz="160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://semantica.in/blog/chto-takoe-infografika.html</a:t>
            </a: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406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4176464" cy="5256584"/>
          </a:xfrm>
        </p:spPr>
        <p:txBody>
          <a:bodyPr/>
          <a:lstStyle/>
          <a:p>
            <a:pPr marL="0" indent="0">
              <a:buNone/>
            </a:pPr>
            <a:r>
              <a:rPr lang="ru-RU" sz="20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ВИЗУАЛИЗАЦИЯ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лат. </a:t>
            </a:r>
            <a:r>
              <a:rPr lang="ru-RU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20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visualis</a:t>
            </a:r>
            <a:r>
              <a:rPr lang="ru-RU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зрительный</a:t>
            </a:r>
            <a:r>
              <a:rPr lang="ru-RU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ru-RU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термин, обозначающий </a:t>
            </a:r>
            <a:r>
              <a:rPr lang="ru-RU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совокупность приемов представления вербальной </a:t>
            </a:r>
            <a:r>
              <a:rPr lang="ru-R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информации </a:t>
            </a:r>
            <a:r>
              <a:rPr lang="ru-RU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реальных объектов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виде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обеспечивающем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их наглядное, </a:t>
            </a:r>
            <a:r>
              <a:rPr lang="ru-RU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зрительное восприятие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англ. «</a:t>
            </a:r>
            <a:r>
              <a:rPr lang="en-US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rendering</a:t>
            </a:r>
            <a:r>
              <a:rPr lang="ru-RU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»)</a:t>
            </a:r>
            <a:r>
              <a:rPr lang="en-US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термин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используемый для обозначения процесса создания изображения по модели  с помощью компьютерных программ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404664"/>
            <a:ext cx="4176464" cy="5256584"/>
          </a:xfrm>
        </p:spPr>
        <p:txBody>
          <a:bodyPr>
            <a:noAutofit/>
          </a:bodyPr>
          <a:lstStyle/>
          <a:p>
            <a:pPr marL="45720" indent="0">
              <a:buNone/>
            </a:pPr>
            <a:endParaRPr lang="ru-RU" sz="1800" b="1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ru-RU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ИНФОГРАФИКА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1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термин, обозначающий </a:t>
            </a:r>
            <a:r>
              <a:rPr lang="ru-RU" sz="1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 систематизации и представления вербальной информации в графическом изображении</a:t>
            </a: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(в виде картинок, схем, графиков, таблиц,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карт, знаковых моделей, 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диаграмм, </a:t>
            </a: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списков/перечней, фотографий и др.), которое обычно не требует дополнительного описания или толкования; </a:t>
            </a:r>
            <a:r>
              <a:rPr lang="ru-RU" sz="1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обеспечивает наглядность, визуальное восприятие </a:t>
            </a: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представляемой </a:t>
            </a:r>
            <a:r>
              <a:rPr lang="ru-RU" sz="1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информации</a:t>
            </a:r>
          </a:p>
          <a:p>
            <a:pPr marL="45720" indent="0">
              <a:lnSpc>
                <a:spcPct val="110000"/>
              </a:lnSpc>
              <a:buNone/>
            </a:pP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5877272"/>
            <a:ext cx="7920880" cy="864096"/>
          </a:xfrm>
          <a:solidFill>
            <a:schemeClr val="accent4">
              <a:lumMod val="40000"/>
              <a:lumOff val="60000"/>
            </a:schemeClr>
          </a:solidFill>
          <a:ln w="28575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ЧЕЛОВЕК </a:t>
            </a:r>
            <a:r>
              <a:rPr 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УСВАИВАЕТ</a:t>
            </a:r>
          </a:p>
          <a:p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20% ПРОЧИТАННОГО           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%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УВИДЕННОГО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990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i.pinimg.com/736x/a8/a0/df/a8a0dfb151c5b6eb2ba127968ace00ec--info-graphic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95" y="692696"/>
            <a:ext cx="8640959" cy="532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2613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900igr.net/up/datas/192339/00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96944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1836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f2.ppt-online.org/files2/slide/8/8S3pqZjNlgzXc5fYR1U7yAOivu2LT0ECWdnsMxPDV/slide-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32656"/>
            <a:ext cx="8496944" cy="61926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5603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699/0003d728-932994d9/hello_html_da3e6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04664"/>
            <a:ext cx="8424936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9930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05064"/>
            <a:ext cx="8568952" cy="2592288"/>
          </a:xfrm>
        </p:spPr>
        <p:txBody>
          <a:bodyPr/>
          <a:lstStyle/>
          <a:p>
            <a:pPr marL="0" indent="0" algn="l">
              <a:buNone/>
            </a:pPr>
            <a:r>
              <a:rPr lang="ru-RU" sz="18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ВЫВОДЫ:</a:t>
            </a:r>
            <a:br>
              <a:rPr lang="ru-RU" sz="18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редние показатели </a:t>
            </a:r>
            <a:r>
              <a:rPr lang="ru-RU" sz="18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уровня квалификации представлены </a:t>
            </a:r>
            <a:r>
              <a:rPr lang="ru-RU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достаточно </a:t>
            </a:r>
            <a:r>
              <a:rPr lang="ru-RU" sz="18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равномерно и  </a:t>
            </a:r>
            <a:r>
              <a:rPr lang="ru-RU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находятся в диапазоне от 4,3 до 4,8 </a:t>
            </a:r>
            <a:r>
              <a:rPr lang="ru-RU" sz="18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баллов, что соответствует требованиям к высшей квалификационной категории.</a:t>
            </a:r>
            <a:br>
              <a:rPr lang="ru-RU" sz="18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 Диаграмма свидетельствует о положительной динамике в </a:t>
            </a:r>
            <a:r>
              <a:rPr lang="ru-RU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развитии всех видов рефлексии, </a:t>
            </a:r>
            <a:r>
              <a:rPr lang="ru-RU" sz="18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включая умения анализировать </a:t>
            </a:r>
            <a:r>
              <a:rPr lang="ru-RU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 только </a:t>
            </a:r>
            <a:r>
              <a:rPr lang="ru-RU" sz="18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полученные результаты, и происходящее в изменяющихся условиях настоящего, но </a:t>
            </a:r>
            <a:r>
              <a:rPr lang="ru-RU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8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проектировать предстоящую деятельность и </a:t>
            </a:r>
            <a:r>
              <a:rPr lang="ru-RU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прогнозировать вероятные результаты</a:t>
            </a:r>
            <a:endParaRPr lang="ru-RU" sz="18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16632"/>
            <a:ext cx="4094168" cy="648072"/>
          </a:xfrm>
        </p:spPr>
        <p:txBody>
          <a:bodyPr/>
          <a:lstStyle/>
          <a:p>
            <a:endParaRPr lang="ru-RU" sz="1600" i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САМООЦЕНКА УРОВНЯ КВАЛИФИКАЦИИ</a:t>
            </a:r>
            <a:endParaRPr lang="ru-RU" sz="1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7302" y="116632"/>
            <a:ext cx="3885138" cy="648072"/>
          </a:xfrm>
        </p:spPr>
        <p:txBody>
          <a:bodyPr/>
          <a:lstStyle/>
          <a:p>
            <a:r>
              <a:rPr lang="ru-RU" sz="16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САМОДИАГНОСТИКА  УРОВНЯ РЕФЛЕКСИВНОСТИ</a:t>
            </a:r>
            <a:endParaRPr lang="ru-RU" sz="16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53804345"/>
              </p:ext>
            </p:extLst>
          </p:nvPr>
        </p:nvGraphicFramePr>
        <p:xfrm>
          <a:off x="251520" y="908720"/>
          <a:ext cx="4180012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Объект 7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08720"/>
            <a:ext cx="3982407" cy="3024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1869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95536" y="188640"/>
            <a:ext cx="4094168" cy="648072"/>
          </a:xfrm>
        </p:spPr>
        <p:txBody>
          <a:bodyPr/>
          <a:lstStyle/>
          <a:p>
            <a:r>
              <a:rPr lang="ru-RU" sz="18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 ТЕМЫ ПРЕДМЕТНОГО ПРОЕКТА</a:t>
            </a:r>
            <a:endParaRPr lang="ru-RU" sz="18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644008" y="188640"/>
            <a:ext cx="4032448" cy="648072"/>
          </a:xfrm>
        </p:spPr>
        <p:txBody>
          <a:bodyPr/>
          <a:lstStyle/>
          <a:p>
            <a:r>
              <a:rPr lang="ru-RU" sz="18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 СОБСТВЕННОЙ РОЛИ В ПРОЕКТНОЙ КОМАНДЕ</a:t>
            </a:r>
            <a:endParaRPr lang="ru-RU" sz="18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3528" y="4581128"/>
            <a:ext cx="8640960" cy="1872208"/>
          </a:xfrm>
        </p:spPr>
        <p:txBody>
          <a:bodyPr/>
          <a:lstStyle/>
          <a:p>
            <a:pPr marL="0" indent="0" algn="l">
              <a:buNone/>
            </a:pPr>
            <a:r>
              <a:rPr lang="ru-RU" sz="1800" i="1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i="1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i="1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ОЖИДАЕМЫЕ РЕЗУЛЬТАТЫ:</a:t>
            </a:r>
            <a:r>
              <a:rPr lang="ru-RU" sz="1800" i="1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i="1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8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проявление обучающимися умения </a:t>
            </a:r>
            <a:r>
              <a:rPr lang="ru-RU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сделать  выбор темы проекта и своей роли в совместной </a:t>
            </a:r>
            <a:r>
              <a:rPr lang="ru-RU" sz="18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деятельности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i="1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i="1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(Из методических продуктов,         </a:t>
            </a:r>
            <a:br>
              <a:rPr lang="ru-RU" sz="1800" i="1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i="1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созданных  участниками           </a:t>
            </a:r>
            <a:br>
              <a:rPr lang="ru-RU" sz="1800" i="1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i="1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городской рабочей группы)</a:t>
            </a:r>
            <a:r>
              <a:rPr lang="ru-RU" sz="1800" i="1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i="1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52248397"/>
              </p:ext>
            </p:extLst>
          </p:nvPr>
        </p:nvGraphicFramePr>
        <p:xfrm>
          <a:off x="467544" y="908720"/>
          <a:ext cx="3816424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961449107"/>
              </p:ext>
            </p:extLst>
          </p:nvPr>
        </p:nvGraphicFramePr>
        <p:xfrm>
          <a:off x="4716016" y="908720"/>
          <a:ext cx="4032448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91520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23528" y="188640"/>
            <a:ext cx="4104456" cy="432048"/>
          </a:xfrm>
        </p:spPr>
        <p:txBody>
          <a:bodyPr/>
          <a:lstStyle/>
          <a:p>
            <a:r>
              <a:rPr lang="ru-RU" sz="18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ПЕРСОНАЛЬНЫЙ САЙТ</a:t>
            </a:r>
            <a:endParaRPr lang="ru-RU" sz="18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572000" y="188640"/>
            <a:ext cx="4101162" cy="432048"/>
          </a:xfrm>
        </p:spPr>
        <p:txBody>
          <a:bodyPr/>
          <a:lstStyle/>
          <a:p>
            <a:r>
              <a:rPr lang="ru-RU" sz="18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МЕТОДИЧЕСКИЕ ПРОДУКТЫ</a:t>
            </a:r>
            <a:endParaRPr lang="ru-RU" sz="18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4941168"/>
            <a:ext cx="8856984" cy="1656184"/>
          </a:xfrm>
        </p:spPr>
        <p:txBody>
          <a:bodyPr/>
          <a:lstStyle/>
          <a:p>
            <a:pPr marL="0" indent="0" algn="l">
              <a:buNone/>
            </a:pPr>
            <a:r>
              <a:rPr lang="ru-RU" sz="1800" i="1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  <a:br>
              <a:rPr lang="ru-RU" sz="1800" i="1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 Обновить структуру и содержание персонального сайта на </a:t>
            </a:r>
            <a:r>
              <a:rPr lang="ru-RU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основе </a:t>
            </a:r>
            <a:r>
              <a:rPr lang="ru-RU" sz="18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критериев, заданных Положением  о профессиональном конкурсе.</a:t>
            </a:r>
            <a:r>
              <a:rPr lang="ru-RU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 Обобщить опыт создания методических продуктов, систематизировать  их по видам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12" name="Объект 11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73" y="908720"/>
            <a:ext cx="4015241" cy="3804391"/>
          </a:xfrm>
          <a:prstGeom prst="rect">
            <a:avLst/>
          </a:prstGeom>
        </p:spPr>
      </p:pic>
      <p:pic>
        <p:nvPicPr>
          <p:cNvPr id="13" name="Объект 12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08720"/>
            <a:ext cx="4176464" cy="3888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90667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1809</TotalTime>
  <Words>171</Words>
  <Application>Microsoft Office PowerPoint</Application>
  <PresentationFormat>Экран (4:3)</PresentationFormat>
  <Paragraphs>39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«Процесс визуализации – это свертывание мыслительных содержаний в наглядный образ: будучи воспринятым образ может служить опорой мыслительных и практических действий»                                               Вербицкий А.А.</vt:lpstr>
      <vt:lpstr>ВИЗУАЛИЗАЦИЯ  * (от лат. «visualis» – зрительный) – термин, обозначающий совокупность приемов представления вербальной информации или реальных объектов в виде, обеспечивающем их наглядное, зрительное восприятие; *(от англ. «rendering») – термин, используемый для обозначения процесса создания изображения по модели  с помощью компьютерных программ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ВЫВОДЫ: 1. Средние показатели уровня квалификации представлены достаточно равномерно и  находятся в диапазоне от 4,3 до 4,8 баллов, что соответствует требованиям к высшей квалификационной категории. 2. Диаграмма свидетельствует о положительной динамике в развитии всех видов рефлексии, включая умения анализировать не только полученные результаты, и происходящее в изменяющихся условиях настоящего, но и проектировать предстоящую деятельность и прогнозировать вероятные результаты</vt:lpstr>
      <vt:lpstr> ОЖИДАЕМЫЕ РЕЗУЛЬТАТЫ: - проявление обучающимися умения сделать  выбор темы проекта и своей роли в совместной деятельности                                                                              (Из методических продуктов,                                                                                             созданных  участниками                                                                                            городской рабочей группы)  </vt:lpstr>
      <vt:lpstr>ЗАДАЧИ: 1. Обновить структуру и содержание персонального сайта на основе критериев, заданных Положением  о профессиональном конкурсе. 2. Обобщить опыт создания методических продуктов, систематизировать  их по видам</vt:lpstr>
      <vt:lpstr>ЗАДАЧА: - оценить совокупность используемых методических средств реализации образовательной деятельности в контексте формирования  у обучающихся УУД; - апробировать новые методические средства и адекватные им инструменты оценки образовательных результатов  обучающихся                                                                           (Из методических продуктов,                                                                                             созданных  участниками                                                                                           городской рабочей группы) </vt:lpstr>
      <vt:lpstr>ЗАДАЧИ: 1. Апробировать новые подходы к повышению мотивации профессионального самоопределения в классах естественно-научного профиля. 2. Обобщить опыт апробации результатов профессиональной деятельности  в форме публикации материалов в периодических изданиях и ресурсах сети Интернет                                                                            (Из методических продуктов,                                                                                             созданных  участниками                                                                                            городской рабочей группы) </vt:lpstr>
      <vt:lpstr>                         АЛГОРИТМ          СОЗДАНИЯ ИНФОГРАФИКИ   1. Сбор и анализ информации/данных в заданном контексте (в рамках проблемы, на разрешение которой направлена деятельность, или конкретной профессиональной задачи,  требующей решения, или темы методической работы/направления педагогического поиска).  2. Интерпретация результатов проблемно-ориентированного анализа, формулирование выводов.  3. Составление перечня объектов, которые предстоит визуализировать.  4. Установление причинно-следственных связей между ними.  5. Обдумывание дизайна, который обеспечит оптимальный эффект от восприятия визуализируемой информации.   7. Выбор способов визуализации, сервисов и/или программ для создания графического изображения. </vt:lpstr>
      <vt:lpstr>            СЕРВИСЫ И ПРОГРАММЫ         ДЛЯ СОЗДАНИЯ ИНФОГРАФИКИ * Piktochart.com – сервис, трансформирующий информацию в визуальные истории. Является самым легким в использовании. Из преимуществ – функция автономной настройки инфографики, большой выбор тем для дизайна и возможность наложить логотип. * Creately.com – инструмент, позволяющий легко создавать диаграммы и схемы. Есть возможность выбрать подходящую диаграмму и наложить на нее свои данные, чтобы получилась совершенно новая диаграмма или график. * Infogr.am – новая программа, активно внедряющая невероятные возможности. Отлично подходит для создания бесплатных диаграмм и инфографики. * Visual.ly – сервис, позволяющий генерировать между собой сразу несколько инфографик. * Fluxvfx – инструмент, который позволяет создавать видеоинфографики. * Vizualize.me – создает проекты для резюме.    </vt:lpstr>
      <vt:lpstr>                   ИСТОЧНИКИ ИНФОРМАЦИИ  * Медиа нетологии 11 способов визуализации. – [Электронный ресурс]:  Режим доступа: https://netology.ru/blog/11-pravil-vizualizacii-dannykh  * Sanatel consuiting. Перевод статьи VisualHierarchy 15 примеров  визуализации данных. – [Электронный ресурс]: Режим доступа:  * https://sanatel.kz/paper_data_visualization.htm * https://cyberleninka.ru/article/n/rol-vizualizatsii-v-shkolnom-obrazovanii/viewer * https://yandex.ru/images/search?text=%D0%B2%D0%B8%D0%B7%D1% 83%D0%B0%D0%BB%D0%B8%D0%B7%D0%B0%D1%86%D0%B8%D1%8F%20%D0%B2%20%D0%BE%D0%B1%D1%80%D0%B0%D0%B7%D0%BE%D0%B2%D0%B0%D0%BD%D0%B8%D0%B8%20%D0%BA%D0%B0%D0%BA%20%D1%81%D0%BF%D0%BE%D1%81%D0%BE%D0%B1&amp;stype= image&amp;lr=55&amp;source=wiz&amp;pos=2&amp;img_url=https%3A%2F%2Fsun96.userapi.com%2Fc857628%2Fv857628930%2F127210%2F9KXwglQYXWo.jpg&amp;rpt =simage * https://zen.yandex.ru/media/id/5b6c565601d26900aaf7ae58/chto-takoe-infografika-5c92011731b85a00b30965d0 * https://semantica.in/blog/chto-takoe-infografika.html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Цель:  теоретическое обоснование и экспериментальная проверка эффективности модели управления качеством образования на муниципальном уровне (на примере Омутинского муниципального района).</dc:title>
  <dc:creator>Марчукова</dc:creator>
  <cp:lastModifiedBy>Зухра Г. Исхакова</cp:lastModifiedBy>
  <cp:revision>114</cp:revision>
  <cp:lastPrinted>2020-10-13T08:44:17Z</cp:lastPrinted>
  <dcterms:created xsi:type="dcterms:W3CDTF">2014-09-03T03:50:36Z</dcterms:created>
  <dcterms:modified xsi:type="dcterms:W3CDTF">2021-01-21T15:01:29Z</dcterms:modified>
</cp:coreProperties>
</file>